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403" r:id="rId3"/>
    <p:sldId id="397" r:id="rId4"/>
    <p:sldId id="410" r:id="rId5"/>
    <p:sldId id="422" r:id="rId6"/>
    <p:sldId id="423" r:id="rId7"/>
    <p:sldId id="424" r:id="rId8"/>
    <p:sldId id="407" r:id="rId9"/>
    <p:sldId id="409" r:id="rId10"/>
    <p:sldId id="411" r:id="rId11"/>
    <p:sldId id="412" r:id="rId12"/>
    <p:sldId id="413" r:id="rId13"/>
    <p:sldId id="425" r:id="rId14"/>
    <p:sldId id="426" r:id="rId15"/>
    <p:sldId id="427" r:id="rId16"/>
    <p:sldId id="443" r:id="rId17"/>
    <p:sldId id="428" r:id="rId18"/>
    <p:sldId id="429" r:id="rId19"/>
    <p:sldId id="431" r:id="rId20"/>
    <p:sldId id="430" r:id="rId21"/>
    <p:sldId id="433" r:id="rId22"/>
    <p:sldId id="367" r:id="rId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AE2"/>
    <a:srgbClr val="0893B4"/>
    <a:srgbClr val="005EA4"/>
    <a:srgbClr val="FF0066"/>
    <a:srgbClr val="CCFFCC"/>
    <a:srgbClr val="CCFF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103" autoAdjust="0"/>
  </p:normalViewPr>
  <p:slideViewPr>
    <p:cSldViewPr>
      <p:cViewPr varScale="1">
        <p:scale>
          <a:sx n="116" d="100"/>
          <a:sy n="116" d="100"/>
        </p:scale>
        <p:origin x="336" y="-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1FD124CF-09C3-4855-A1B0-2D7482BD39A1}" type="datetimeFigureOut">
              <a:rPr lang="en-US"/>
              <a:pPr>
                <a:defRPr/>
              </a:pPr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D6F0DB2-0A6A-4C63-8DC6-2713ADDEE5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9156" name="Rectangl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1F36B28-5117-4BF2-B0E7-A479C03C9805}" type="slidenum">
              <a:rPr lang="en-US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0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F0DB2-0A6A-4C63-8DC6-2713ADDEE5F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4200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4000">
              <a:schemeClr val="accent4">
                <a:lumMod val="45000"/>
                <a:lumOff val="55000"/>
              </a:schemeClr>
            </a:gs>
            <a:gs pos="3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78338"/>
            <a:ext cx="9144000" cy="66516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4540250"/>
            <a:ext cx="2249488" cy="5349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4533900"/>
            <a:ext cx="6784975" cy="5334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algn="ctr"/>
            <a:r>
              <a:rPr lang="en-US" sz="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E-Learning : A vision for Development . Wednesday 27 -2-2019</a:t>
            </a: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/>
          <a:lstStyle>
            <a:lvl1pPr>
              <a:defRPr cap="all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363"/>
            <a:ext cx="2057400" cy="51435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599310E-F826-468B-9984-678AF74076FA}" type="datetime1">
              <a:rPr lang="en-US" smtClean="0"/>
              <a:t>1/12/2021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973D3-6043-4ECD-9048-6BDADBD804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8" y="108868"/>
            <a:ext cx="891122" cy="887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EF7E0-6263-4998-A2F3-8F39AD9559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-171450"/>
            <a:ext cx="224802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762000" y="117475"/>
            <a:ext cx="6781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C136CB-CC70-43A4-A9EC-42C4C77E9457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C8AB547-9C1F-414B-B3AA-CAF45CA5E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8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77F782-87E6-4B35-A747-627694C98422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7050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AF2410A-69FE-4A96-8020-E11D60FD6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2CD2B-762D-4E50-8818-6F68DB082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" y="184765"/>
            <a:ext cx="737299" cy="734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126E01-39A6-485E-97C8-BB1109B686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110"/>
            <a:ext cx="1749360" cy="10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1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475"/>
            <a:ext cx="6400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3023920C-85E9-4EBE-A410-B95284053658}" type="datetime1">
              <a:rPr lang="en-US" smtClean="0"/>
              <a:t>1/12/2021</a:t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BB26C9D2-4CB3-4E48-A6E8-784316CE8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7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"/>
            <a:ext cx="6694679" cy="100584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AEA5CBB0-2FDE-439A-9C58-93F128F9DFC8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0F7FB089-7E16-499D-B828-B384507680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5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7475"/>
            <a:ext cx="6500121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49B3EB-3D26-40BA-BD5F-FDB227BC3409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901EC58-B3A4-4C91-8A07-9AE58D282D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53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241" y="118110"/>
            <a:ext cx="6400800" cy="1005840"/>
          </a:xfrm>
        </p:spPr>
        <p:txBody>
          <a:bodyPr/>
          <a:lstStyle>
            <a:lvl1pPr algn="l">
              <a:buNone/>
              <a:defRPr sz="4200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436945F-3874-4189-8D59-B62E379E0B57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7E4094E-65AC-4655-8E29-85A53E8317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30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525" y="3429000"/>
            <a:ext cx="9144000" cy="66516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3497263"/>
            <a:ext cx="1463675" cy="5349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3490913"/>
            <a:ext cx="7589837" cy="53498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0"/>
            <a:ext cx="100013" cy="51498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4638"/>
          </a:xfrm>
        </p:spPr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23CD334E-A380-490D-8E72-8B2743791670}" type="datetime1">
              <a:rPr lang="en-US" smtClean="0"/>
              <a:t>1/12/2021</a:t>
            </a:fld>
            <a:endParaRPr lang="en-US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8"/>
            <a:ext cx="1447800" cy="498475"/>
          </a:xfrm>
        </p:spPr>
        <p:txBody>
          <a:bodyPr rtlCol="0"/>
          <a:lstStyle>
            <a:lvl1pPr>
              <a:defRPr sz="2800" smtClean="0"/>
            </a:lvl1pPr>
            <a:extLst/>
          </a:lstStyle>
          <a:p>
            <a:pPr>
              <a:defRPr/>
            </a:pPr>
            <a:fld id="{FF6B596B-2FC2-4E3E-95B5-3AEA6E5C1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5B2D66-95CA-45A7-9C40-4FC1850D1B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8" y="194382"/>
            <a:ext cx="858769" cy="854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96B55C-0A34-4F4D-941C-AB74E2EF8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09" y="-157200"/>
            <a:ext cx="1924346" cy="13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352550"/>
            <a:ext cx="81534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4638"/>
          </a:xfrm>
          <a:prstGeom prst="rect">
            <a:avLst/>
          </a:prstGeom>
        </p:spPr>
        <p:txBody>
          <a:bodyPr vert="horz"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88A6DC19-E45D-42C4-A45B-CD1D8B70E5D3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375"/>
            <a:ext cx="9144000" cy="2397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8713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8713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950"/>
            <a:ext cx="533400" cy="18256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 smtClean="0">
                <a:solidFill>
                  <a:srgbClr val="FFFFFF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2397BA22-E13E-4181-83E8-53BDA32203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3" name="Title Placeholder 21"/>
          <p:cNvSpPr>
            <a:spLocks noGrp="1"/>
          </p:cNvSpPr>
          <p:nvPr>
            <p:ph type="title"/>
          </p:nvPr>
        </p:nvSpPr>
        <p:spPr bwMode="auto">
          <a:xfrm>
            <a:off x="1027466" y="117475"/>
            <a:ext cx="6440134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A305E-198E-4DB3-B822-F193139D18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" y="182486"/>
            <a:ext cx="873832" cy="86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FE30-3E12-4B7D-B2AF-E8580500FB7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88" y="-50800"/>
            <a:ext cx="1964561" cy="12652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5" r:id="rId7"/>
    <p:sldLayoutId id="2147483676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hf hdr="0" dt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9pPr>
      <a:extLst/>
    </p:titleStyle>
    <p:bodyStyle>
      <a:lvl1pPr marL="319088" indent="-319088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EB641B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syr-res.com/pic_ret.php?id=38443&amp;b=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syr-res.com/pic_ret.php?id=38437&amp;b=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0"/>
                <a:lumOff val="100000"/>
              </a:schemeClr>
            </a:gs>
            <a:gs pos="59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65735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90AE2"/>
                </a:solidFill>
              </a:rPr>
              <a:t>Particle Swarm Optimization</a:t>
            </a:r>
            <a:endParaRPr lang="en-US" sz="4000" b="1" dirty="0">
              <a:solidFill>
                <a:srgbClr val="290AE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C27A-A154-4E49-9D86-2E4C5E30A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32868" y="362717"/>
            <a:ext cx="838200" cy="2857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F01DA1F6-C83B-4820-A384-6499B9EB78B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E436-6301-45B7-895A-9B8EBBEA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1799"/>
            <a:ext cx="64008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Pseudo code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77208-6EAE-4D41-AD1B-A82D72DA92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CEAF4-4985-429D-8E38-AA04F547A287}"/>
              </a:ext>
            </a:extLst>
          </p:cNvPr>
          <p:cNvSpPr txBox="1"/>
          <p:nvPr/>
        </p:nvSpPr>
        <p:spPr>
          <a:xfrm>
            <a:off x="535044" y="1316518"/>
            <a:ext cx="67039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Particle_Initialization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it-max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particle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do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f(p)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than f(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end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=best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particle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do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v = v + c1*r1*(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p) + c2*r2*(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p)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 =p + v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09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5D22-FE53-4489-B45D-D01FF562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Flowchart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31A28-752D-41C4-9B6D-C049EB00A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3E571-FEAE-41D6-B2D5-8DD453897137}"/>
              </a:ext>
            </a:extLst>
          </p:cNvPr>
          <p:cNvSpPr/>
          <p:nvPr/>
        </p:nvSpPr>
        <p:spPr>
          <a:xfrm>
            <a:off x="91556" y="1306513"/>
            <a:ext cx="3082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EG" dirty="0"/>
          </a:p>
        </p:txBody>
      </p:sp>
      <p:pic>
        <p:nvPicPr>
          <p:cNvPr id="7" name="Content Placeholder 3">
            <a:hlinkClick r:id="rId2" tgtFrame="&quot;_blank&quot;"/>
            <a:extLst>
              <a:ext uri="{FF2B5EF4-FFF2-40B4-BE49-F238E27FC236}">
                <a16:creationId xmlns:a16="http://schemas.microsoft.com/office/drawing/2014/main" id="{C106DEB1-9F36-481D-9EDC-7C00E8C2D0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9" y="1395412"/>
            <a:ext cx="5122862" cy="3748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96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F39E-D114-4FD3-8AB9-3D865F2F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7475"/>
            <a:ext cx="65532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Example 1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3C8E8-0437-4A51-8C64-C645F244A3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Content Placeholder 3">
            <a:hlinkClick r:id="rId2" tgtFrame="&quot;_blank&quot;"/>
            <a:extLst>
              <a:ext uri="{FF2B5EF4-FFF2-40B4-BE49-F238E27FC236}">
                <a16:creationId xmlns:a16="http://schemas.microsoft.com/office/drawing/2014/main" id="{52757967-10A5-4107-BDDF-EA562A5897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28750"/>
            <a:ext cx="5334000" cy="30621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C59D5-2C93-4D05-9023-F73F294A94B4}"/>
              </a:ext>
            </a:extLst>
          </p:cNvPr>
          <p:cNvSpPr txBox="1"/>
          <p:nvPr/>
        </p:nvSpPr>
        <p:spPr>
          <a:xfrm>
            <a:off x="762000" y="4611016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Visualization of the best positions during iterations on the contour plot</a:t>
            </a:r>
          </a:p>
        </p:txBody>
      </p:sp>
    </p:spTree>
    <p:extLst>
      <p:ext uri="{BB962C8B-B14F-4D97-AF65-F5344CB8AC3E}">
        <p14:creationId xmlns:p14="http://schemas.microsoft.com/office/powerpoint/2010/main" val="2357442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1EF64-14DB-44BA-BFE2-709EBC79484B}"/>
              </a:ext>
            </a:extLst>
          </p:cNvPr>
          <p:cNvSpPr txBox="1"/>
          <p:nvPr/>
        </p:nvSpPr>
        <p:spPr>
          <a:xfrm>
            <a:off x="990600" y="438150"/>
            <a:ext cx="4638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Example 2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30D994-8E63-4386-9E4A-9174DD3F4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6513"/>
            <a:ext cx="688124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41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EEBC-952B-467E-97DC-C93FB4B2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0019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Example 2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3E661-C7D1-4C34-B200-D6194EA03A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6E23629-EF0E-4004-8455-6B2ED756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28750"/>
            <a:ext cx="688124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00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EEBC-952B-467E-97DC-C93FB4B2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Parameters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3E661-C7D1-4C34-B200-D6194EA03A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6DB90B-1B61-4FFA-A745-36C943F24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9" y="1782762"/>
                <a:ext cx="8686801" cy="254158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(importance of personal best value)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Number of particles (10 — 50) are reported as usually sufficient.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(importance of neighborhood best value)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+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. 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If velocity is too low → algorithm too slow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If velocity is too high → algorithm too unstable</a:t>
                </a: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6DB90B-1B61-4FFA-A745-36C943F2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782762"/>
                <a:ext cx="8686801" cy="2541587"/>
              </a:xfrm>
              <a:prstGeom prst="rect">
                <a:avLst/>
              </a:prstGeom>
              <a:blipFill>
                <a:blip r:embed="rId2"/>
                <a:stretch>
                  <a:fillRect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380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F9E9-69E9-4FBC-93FF-62691C11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 vs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89378-80C8-465B-8DAF-B021D5BB98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97333-F309-4F88-9097-F15EC9C28784}"/>
              </a:ext>
            </a:extLst>
          </p:cNvPr>
          <p:cNvSpPr txBox="1">
            <a:spLocks/>
          </p:cNvSpPr>
          <p:nvPr/>
        </p:nvSpPr>
        <p:spPr>
          <a:xfrm>
            <a:off x="76200" y="1581150"/>
            <a:ext cx="7924800" cy="413512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" indent="0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Commonalities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algorithms start with a group of a randomly generated population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have fitness values to evaluate the population.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update the population and search for the optimum with random techniques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systems do not guarantee success.</a:t>
            </a:r>
          </a:p>
        </p:txBody>
      </p:sp>
    </p:spTree>
    <p:extLst>
      <p:ext uri="{BB962C8B-B14F-4D97-AF65-F5344CB8AC3E}">
        <p14:creationId xmlns:p14="http://schemas.microsoft.com/office/powerpoint/2010/main" val="183569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34B17-10E0-45E2-A2BF-3BD4D9123ACD}"/>
              </a:ext>
            </a:extLst>
          </p:cNvPr>
          <p:cNvSpPr txBox="1"/>
          <p:nvPr/>
        </p:nvSpPr>
        <p:spPr>
          <a:xfrm>
            <a:off x="914400" y="438150"/>
            <a:ext cx="4638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 vs PSO (cont.)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134B6-9204-4855-9321-BB679FC15B8C}"/>
              </a:ext>
            </a:extLst>
          </p:cNvPr>
          <p:cNvSpPr txBox="1">
            <a:spLocks/>
          </p:cNvSpPr>
          <p:nvPr/>
        </p:nvSpPr>
        <p:spPr>
          <a:xfrm>
            <a:off x="152400" y="1325563"/>
            <a:ext cx="8075612" cy="363855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" indent="0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Differences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PSO does not have genetic operators like crossover and mutation. Particles update themselves with the internal velocity.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GAs, chromosomes share information with each other. So the whole population moves like a one group towards an optimal area.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PSO, only </a:t>
            </a:r>
            <a:r>
              <a:rPr lang="en-US" sz="1800" dirty="0" err="1">
                <a:solidFill>
                  <a:srgbClr val="FF0000"/>
                </a:solidFill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 gives out the information to others. It is a one -way information sharing mechanism.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GAs, the evolution only looks for the best solution.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PSO, all the particles tend to converge to the best solution quickly.</a:t>
            </a:r>
          </a:p>
        </p:txBody>
      </p:sp>
    </p:spTree>
    <p:extLst>
      <p:ext uri="{BB962C8B-B14F-4D97-AF65-F5344CB8AC3E}">
        <p14:creationId xmlns:p14="http://schemas.microsoft.com/office/powerpoint/2010/main" val="42440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8147"/>
            <a:ext cx="7200900" cy="704850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Types of PSO and comparison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23B9068-FAF2-49B7-B672-BEE781903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43204"/>
              </p:ext>
            </p:extLst>
          </p:nvPr>
        </p:nvGraphicFramePr>
        <p:xfrm>
          <a:off x="266700" y="1452484"/>
          <a:ext cx="8610600" cy="357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893">
                  <a:extLst>
                    <a:ext uri="{9D8B030D-6E8A-4147-A177-3AD203B41FA5}">
                      <a16:colId xmlns:a16="http://schemas.microsoft.com/office/drawing/2014/main" val="645174716"/>
                    </a:ext>
                  </a:extLst>
                </a:gridCol>
                <a:gridCol w="2675136">
                  <a:extLst>
                    <a:ext uri="{9D8B030D-6E8A-4147-A177-3AD203B41FA5}">
                      <a16:colId xmlns:a16="http://schemas.microsoft.com/office/drawing/2014/main" val="1728649790"/>
                    </a:ext>
                  </a:extLst>
                </a:gridCol>
                <a:gridCol w="3676571">
                  <a:extLst>
                    <a:ext uri="{9D8B030D-6E8A-4147-A177-3AD203B41FA5}">
                      <a16:colId xmlns:a16="http://schemas.microsoft.com/office/drawing/2014/main" val="2492865037"/>
                    </a:ext>
                  </a:extLst>
                </a:gridCol>
              </a:tblGrid>
              <a:tr h="1175225">
                <a:tc>
                  <a:txBody>
                    <a:bodyPr/>
                    <a:lstStyle/>
                    <a:p>
                      <a:r>
                        <a:rPr lang="en-US" sz="2000" dirty="0"/>
                        <a:t>particle swarm optimization (PSO)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modified particle swarm optimization (MPSO)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 improved particle  swarm optimization (WIPSO)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7740"/>
                  </a:ext>
                </a:extLst>
              </a:tr>
              <a:tr h="22676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 this algorithm, population parameters were initialized randomly. The velocity of a particle is affected by three components;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inertial</a:t>
                      </a:r>
                      <a:r>
                        <a:rPr lang="en-US" sz="1400" dirty="0"/>
                        <a:t> momentum,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social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cognitive</a:t>
                      </a:r>
                      <a:r>
                        <a:rPr lang="en-US" sz="1400" dirty="0"/>
                        <a:t> components.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this algorithm, the birds have a memory about the previous best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worst positions</a:t>
                      </a:r>
                      <a:r>
                        <a:rPr lang="en-US" sz="1400" dirty="0"/>
                        <a:t> so that particles have 2 experiences, a bad experience helps each particle to remember its previous worst position. To calculate the new velocity, the bad experience of each particle is considered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the WIPSO algorithm finds the answer with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less iteration </a:t>
                      </a:r>
                      <a:r>
                        <a:rPr lang="en-US" sz="1400" dirty="0"/>
                        <a:t>and with higher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speed convergence </a:t>
                      </a:r>
                      <a:r>
                        <a:rPr lang="en-US" sz="1400" dirty="0"/>
                        <a:t>among the proposed methods.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WIPSO algorithms have lower iteration numbers than PSO algorithm.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 the WIPSO algorithm, in order to improve the global search quality of standard PSO, the inertia weight factor and the cognitive and social components ( C1 ,C2 ) have been configured.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1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346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56" y="37886"/>
            <a:ext cx="81534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Types of PSO and comparison (cont.)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17E695-C177-4852-AFEA-BECF132F7E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621" y="1306513"/>
                <a:ext cx="9067801" cy="419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particle swarm optimization (PSO)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latin typeface="Franklin Gothic Medium" panose="020B0603020102020204" pitchFamily="34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:endParaRPr lang="en-US" sz="1800" dirty="0">
                  <a:solidFill>
                    <a:srgbClr val="290AE2"/>
                  </a:solidFill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modified particle swarm optimization (MPSO)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weight improved particle swarm optimization (WIPSO)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:r>
                  <a:rPr lang="en-US" sz="1800" dirty="0">
                    <a:solidFill>
                      <a:srgbClr val="290AE2"/>
                    </a:solidFill>
                    <a:effectLst/>
                    <a:latin typeface="Palatino Linotype" panose="02040502050505030304" pitchFamily="18" charset="0"/>
                    <a:ea typeface="Times New Roman" panose="02020603050405020304" pitchFamily="18" charset="0"/>
                  </a:rPr>
                  <a:t>		where</a:t>
                </a:r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1800" b="1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17E695-C177-4852-AFEA-BECF132F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1" y="1306513"/>
                <a:ext cx="9067801" cy="4191000"/>
              </a:xfrm>
              <a:prstGeom prst="rect">
                <a:avLst/>
              </a:prstGeom>
              <a:blipFill>
                <a:blip r:embed="rId2"/>
                <a:stretch>
                  <a:fillRect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348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B821-B15B-4407-A257-81C7EAC6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550"/>
            <a:ext cx="6440557" cy="680140"/>
          </a:xfrm>
        </p:spPr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Agenda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7A06-FE93-4D06-8036-5130DE2D9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0FECDD-C583-441A-8CCA-D8F1E73738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000" y="1428750"/>
            <a:ext cx="71882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PSO ?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PSO and how it works ?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Algorithm.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Examples.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of PSO.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 vs PSO.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PSO and comparison.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PSO.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7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6366"/>
            <a:ext cx="70866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Advantages &amp; Disadvantages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4439C63-AC93-4B98-A778-374EF5256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371171"/>
              </p:ext>
            </p:extLst>
          </p:nvPr>
        </p:nvGraphicFramePr>
        <p:xfrm>
          <a:off x="152400" y="1376012"/>
          <a:ext cx="8686800" cy="3884482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393997975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843076875"/>
                    </a:ext>
                  </a:extLst>
                </a:gridCol>
              </a:tblGrid>
              <a:tr h="437859"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Advantages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Disadvantages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39177"/>
                  </a:ext>
                </a:extLst>
              </a:tr>
              <a:tr h="671384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Simple implementation.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Slow convergence in refined search stage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86737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Few parameters to adjust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Weak local search 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07998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Derivative-free algorithm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/>
                        <a:t>PSO is not exhaustive methods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24867"/>
                  </a:ext>
                </a:extLst>
              </a:tr>
              <a:tr h="671384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Calculation in PSO algorithm is very simple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1800" dirty="0"/>
                        <a:t>The velocity of information flow between particles leads to the formation of similar particles and thus loss of diversity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96516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Has a short-term memory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51729"/>
                  </a:ext>
                </a:extLst>
              </a:tr>
              <a:tr h="623122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Very efficient global search algorithm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071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Applications of PSO.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3F1145-0F5D-460D-9071-AD143A69D03D}"/>
              </a:ext>
            </a:extLst>
          </p:cNvPr>
          <p:cNvSpPr txBox="1">
            <a:spLocks/>
          </p:cNvSpPr>
          <p:nvPr/>
        </p:nvSpPr>
        <p:spPr>
          <a:xfrm>
            <a:off x="266700" y="1328652"/>
            <a:ext cx="7850188" cy="3697373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Image and video analysis.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Control applications.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Sensors and sensor networks.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Antenna design.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Applications in computer graphics and visualization.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Design applications.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Modeling.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Signal processing.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Robotics.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Prediction and forecasting.</a:t>
            </a:r>
          </a:p>
          <a:p>
            <a:pPr marL="4572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066800" y="285750"/>
            <a:ext cx="6324600" cy="701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and Acknowledgement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A3073-9274-4F93-8C6C-A47CCF52F601}"/>
              </a:ext>
            </a:extLst>
          </p:cNvPr>
          <p:cNvGrpSpPr/>
          <p:nvPr/>
        </p:nvGrpSpPr>
        <p:grpSpPr>
          <a:xfrm>
            <a:off x="2093410" y="2121258"/>
            <a:ext cx="5867401" cy="2050692"/>
            <a:chOff x="2743199" y="1450182"/>
            <a:chExt cx="6049067" cy="21805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EEA306-2FEF-44B2-992F-716BE6E8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3" b="97768" l="889" r="98667">
                          <a14:foregroundMark x1="49333" y1="15179" x2="49333" y2="15179"/>
                          <a14:foregroundMark x1="51111" y1="83929" x2="51111" y2="83929"/>
                          <a14:foregroundMark x1="83556" y1="48214" x2="83556" y2="48214"/>
                          <a14:foregroundMark x1="16000" y1="46429" x2="16000" y2="46429"/>
                          <a14:foregroundMark x1="16444" y1="41518" x2="16444" y2="41518"/>
                          <a14:foregroundMark x1="16000" y1="45089" x2="20000" y2="47768"/>
                          <a14:foregroundMark x1="49333" y1="14732" x2="49333" y2="14732"/>
                          <a14:foregroundMark x1="49333" y1="14732" x2="50667" y2="83036"/>
                          <a14:foregroundMark x1="49778" y1="49107" x2="84444" y2="48661"/>
                          <a14:foregroundMark x1="49778" y1="48661" x2="13333" y2="47321"/>
                          <a14:foregroundMark x1="48444" y1="49107" x2="72444" y2="23214"/>
                          <a14:foregroundMark x1="50222" y1="50893" x2="76000" y2="70982"/>
                          <a14:foregroundMark x1="62222" y1="60714" x2="83111" y2="55804"/>
                          <a14:foregroundMark x1="66667" y1="50893" x2="78667" y2="31250"/>
                          <a14:foregroundMark x1="60444" y1="35714" x2="62222" y2="17857"/>
                          <a14:foregroundMark x1="49778" y1="48661" x2="32444" y2="21429"/>
                          <a14:foregroundMark x1="32889" y1="49107" x2="23556" y2="70089"/>
                          <a14:foregroundMark x1="51111" y1="50446" x2="35556" y2="79911"/>
                          <a14:foregroundMark x1="49333" y1="49554" x2="31111" y2="58036"/>
                          <a14:foregroundMark x1="62667" y1="62946" x2="65333" y2="78125"/>
                          <a14:foregroundMark x1="61778" y1="72321" x2="51556" y2="81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9" y="1753018"/>
              <a:ext cx="1455501" cy="1449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3EF5E7-A2D8-4B91-BD6B-329DDB2D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866" y="1450182"/>
              <a:ext cx="3962400" cy="21805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BB89CA-B501-4A5B-9118-36CF7297E1FD}"/>
              </a:ext>
            </a:extLst>
          </p:cNvPr>
          <p:cNvSpPr txBox="1"/>
          <p:nvPr/>
        </p:nvSpPr>
        <p:spPr>
          <a:xfrm>
            <a:off x="2966228" y="1290261"/>
            <a:ext cx="26933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BE34E-662A-4AC8-AB5A-5AA1930E07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990600" y="361950"/>
            <a:ext cx="3200400" cy="625475"/>
          </a:xfrm>
        </p:spPr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1" y="1460887"/>
            <a:ext cx="8001000" cy="3168263"/>
          </a:xfrm>
        </p:spPr>
        <p:txBody>
          <a:bodyPr>
            <a:noAutofit/>
          </a:bodyPr>
          <a:lstStyle/>
          <a:p>
            <a:pPr marL="320675" lvl="1" indent="0" fontAlgn="auto">
              <a:spcAft>
                <a:spcPts val="0"/>
              </a:spcAft>
              <a:buNone/>
              <a:defRPr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7C8AB547-9C1F-414B-B3AA-CAF45CA5E9D5}" type="slidenum">
              <a:rPr lang="en-US" sz="1200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B08943-A901-448D-B740-2F7FD6A86ABF}"/>
              </a:ext>
            </a:extLst>
          </p:cNvPr>
          <p:cNvSpPr txBox="1">
            <a:spLocks/>
          </p:cNvSpPr>
          <p:nvPr/>
        </p:nvSpPr>
        <p:spPr>
          <a:xfrm>
            <a:off x="0" y="1460887"/>
            <a:ext cx="89916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  <a:cs typeface="Times New Roman" panose="02020603050405020304" pitchFamily="18" charset="0"/>
              </a:rPr>
              <a:t>Swarm intelligence techniques are recent techniques used to solve many optimization problems. They are used in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image processing, machine learning, Neural networks, numerical problems and mechanical problems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Particle Swarm Optimization (PSO)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" panose="020B0603020102020204" pitchFamily="34" charset="0"/>
              </a:rPr>
              <a:t>Developed </a:t>
            </a:r>
            <a:r>
              <a:rPr lang="de-DE" sz="1800" dirty="0">
                <a:latin typeface="Franklin Gothic Medium" panose="020B0603020102020204" pitchFamily="34" charset="0"/>
              </a:rPr>
              <a:t>by James Kennedy &amp; Russell Eberhart in 1995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" panose="020B0603020102020204" pitchFamily="34" charset="0"/>
              </a:rPr>
              <a:t>Inspired from the nature social behavior and communications of birds and fishes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steer toward the center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match neighbors’ velocity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avoid collisions</a:t>
            </a:r>
          </a:p>
          <a:p>
            <a:pPr marL="594360" lvl="2" indent="0">
              <a:buFont typeface="Wingdings" pitchFamily="2" charset="2"/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38ECE19-7487-4416-B34E-DA48AD16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470275"/>
            <a:ext cx="2362200" cy="161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D7EB85-7983-4E53-A779-59A606E9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5574" y="3470274"/>
            <a:ext cx="2362200" cy="161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55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3E76-D06C-4169-815C-48A77528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1950"/>
            <a:ext cx="6248400" cy="609600"/>
          </a:xfrm>
        </p:spPr>
        <p:txBody>
          <a:bodyPr/>
          <a:lstStyle/>
          <a:p>
            <a:pPr marL="320675">
              <a:defRPr/>
            </a:pPr>
            <a:r>
              <a:rPr lang="en-US" sz="4000" b="1" kern="1200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PSO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23E9E-6AFD-454D-B010-30938CC4F9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C88CE-F931-4915-937A-ED89D4D893B5}"/>
              </a:ext>
            </a:extLst>
          </p:cNvPr>
          <p:cNvSpPr txBox="1"/>
          <p:nvPr/>
        </p:nvSpPr>
        <p:spPr>
          <a:xfrm>
            <a:off x="57978" y="1353379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Particle swarm optimization (PSO) is defined as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computational procedure </a:t>
            </a:r>
            <a:r>
              <a:rPr lang="en-US" sz="1800" dirty="0">
                <a:latin typeface="Franklin Gothic Medium" panose="020B0603020102020204" pitchFamily="34" charset="0"/>
              </a:rPr>
              <a:t>to recruit or select the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most effective element </a:t>
            </a:r>
            <a:r>
              <a:rPr lang="en-US" sz="1800" dirty="0">
                <a:latin typeface="Franklin Gothic Medium" panose="020B0603020102020204" pitchFamily="34" charset="0"/>
              </a:rPr>
              <a:t>from a collection of accessible alternatives.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PSO was established with an intent to design laptop codes based on simulations of bird flocking around food sources.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For instance, imagine a flock of birds hovering over a region where they can sense hidden supply of food. The one close to food will chirp loudest while other birds will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follow the path toward him</a:t>
            </a:r>
            <a:r>
              <a:rPr lang="en-US" sz="1800" dirty="0">
                <a:latin typeface="Franklin Gothic Medium" panose="020B0603020102020204" pitchFamily="34" charset="0"/>
              </a:rPr>
              <a:t>. Additionally, even if one bird circling opposite approaches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nearer</a:t>
            </a:r>
            <a:r>
              <a:rPr lang="en-US" sz="1800" dirty="0">
                <a:latin typeface="Franklin Gothic Medium" panose="020B0603020102020204" pitchFamily="34" charset="0"/>
              </a:rPr>
              <a:t> to food than primary bird, then this bird chirp louder that makes other birds to follow him.</a:t>
            </a:r>
          </a:p>
          <a:p>
            <a:endParaRPr lang="en-US" dirty="0"/>
          </a:p>
        </p:txBody>
      </p:sp>
      <p:pic>
        <p:nvPicPr>
          <p:cNvPr id="6" name="Picture 2" descr="C:\Users\Su\Desktop\12123233985zwAUl8.jpg">
            <a:extLst>
              <a:ext uri="{FF2B5EF4-FFF2-40B4-BE49-F238E27FC236}">
                <a16:creationId xmlns:a16="http://schemas.microsoft.com/office/drawing/2014/main" id="{6685AA2E-633B-4E28-9015-389273D9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b="19656"/>
          <a:stretch>
            <a:fillRect/>
          </a:stretch>
        </p:blipFill>
        <p:spPr bwMode="auto">
          <a:xfrm>
            <a:off x="3983232" y="3888898"/>
            <a:ext cx="5123622" cy="1207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498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4294"/>
            <a:ext cx="6430963" cy="657300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PSO ? (cont.)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35C0DE0-3A16-4993-9620-0503D2FA0D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" y="1428750"/>
                <a:ext cx="9067801" cy="353104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PSO uses a number of </a:t>
                </a:r>
                <a:r>
                  <a:rPr lang="en-US" sz="1800" b="1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particles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that constitute a swarm moving around in the search space looking for the best solution.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Swarm: a set of particles (S)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Particle: a potential solution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Position: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Velocity: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Particle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maintains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Individual best position: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</a:t>
                </a:r>
              </a:p>
              <a:p>
                <a:r>
                  <a:rPr lang="en-US" sz="1800" b="1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Swarm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maintains its global best: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</a:t>
                </a:r>
              </a:p>
              <a:p>
                <a:pPr marL="366713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35C0DE0-3A16-4993-9620-0503D2FA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" y="1428750"/>
                <a:ext cx="9067801" cy="3531048"/>
              </a:xfrm>
              <a:prstGeom prst="rect">
                <a:avLst/>
              </a:prstGeom>
              <a:blipFill>
                <a:blip r:embed="rId2"/>
                <a:stretch>
                  <a:fillRect t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538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5254254" cy="1006475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Basic Idea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76D345-951F-4B41-96C4-3A6BC189A1CA}"/>
              </a:ext>
            </a:extLst>
          </p:cNvPr>
          <p:cNvSpPr txBox="1">
            <a:spLocks/>
          </p:cNvSpPr>
          <p:nvPr/>
        </p:nvSpPr>
        <p:spPr>
          <a:xfrm>
            <a:off x="105196" y="1306513"/>
            <a:ext cx="9038804" cy="3719512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Each particle is searching for the optimum.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Each particle is moving and hence has a velocity.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Each particle remembers the position it was in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where it had its best result so far (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The particles in the swarm co-operate.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They exchange information about what they’ve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discovered. To get the global optimum (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So each particle keeps track: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its best solution, personal best, 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the best value of any particle, global best, 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endParaRPr lang="en-US" sz="1800" dirty="0">
              <a:latin typeface="Franklin Gothic Medium" panose="020B0603020102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135">
            <a:extLst>
              <a:ext uri="{FF2B5EF4-FFF2-40B4-BE49-F238E27FC236}">
                <a16:creationId xmlns:a16="http://schemas.microsoft.com/office/drawing/2014/main" id="{E1CC6BF0-3958-45F2-8BEE-7D67D988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00175"/>
            <a:ext cx="3430588" cy="2343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A17F0-51D2-4815-940F-6E61F745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83421"/>
            <a:ext cx="1600200" cy="4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32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7475"/>
            <a:ext cx="5562600" cy="1006475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Mechanism of PSO 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5D0CCE-F40F-4B8A-9B32-69B230982E88}"/>
              </a:ext>
            </a:extLst>
          </p:cNvPr>
          <p:cNvSpPr txBox="1">
            <a:spLocks/>
          </p:cNvSpPr>
          <p:nvPr/>
        </p:nvSpPr>
        <p:spPr>
          <a:xfrm>
            <a:off x="-9939" y="1424816"/>
            <a:ext cx="9067801" cy="3718684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The goal of PSO is to search in the search space for the positions/locations that are close to the global minimum or maximum solution(s).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So PSO is initialized with a group of random particles (solutions) and then searches for optima by updating generations.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In every iteration, each particle is updated by following two "best" values, (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) and (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After finding the two best values, the particle updates its </a:t>
            </a:r>
            <a:r>
              <a:rPr lang="en-US" sz="1800" b="1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velocity</a:t>
            </a:r>
            <a:r>
              <a:rPr lang="en-US" sz="1800" dirty="0">
                <a:latin typeface="Franklin Gothic Medium" panose="020B0603020102020204" pitchFamily="34" charset="0"/>
              </a:rPr>
              <a:t> and </a:t>
            </a:r>
            <a:r>
              <a:rPr lang="en-US" sz="1800" b="1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positions</a:t>
            </a:r>
            <a:r>
              <a:rPr lang="en-US" sz="1800" dirty="0">
                <a:latin typeface="Franklin Gothic Medium" panose="020B0603020102020204" pitchFamily="34" charset="0"/>
              </a:rPr>
              <a:t> with following equations.</a:t>
            </a:r>
          </a:p>
          <a:p>
            <a:endParaRPr lang="en-US" sz="1800" dirty="0">
              <a:latin typeface="Franklin Gothic Medium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4E781-4FAA-412B-8BB6-E2074AAEBB2F}"/>
                  </a:ext>
                </a:extLst>
              </p:cNvPr>
              <p:cNvSpPr txBox="1"/>
              <p:nvPr/>
            </p:nvSpPr>
            <p:spPr>
              <a:xfrm>
                <a:off x="2514600" y="4019550"/>
                <a:ext cx="4876800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290AE2"/>
                    </a:solidFill>
                    <a:effectLst/>
                    <a:latin typeface="Palatino Linotype" panose="0204050205050503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4E781-4FAA-412B-8BB6-E2074AAE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019550"/>
                <a:ext cx="4876800" cy="668901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15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ED6BB1-5D05-4FBC-A413-33827BC69E4F}"/>
              </a:ext>
            </a:extLst>
          </p:cNvPr>
          <p:cNvSpPr txBox="1">
            <a:spLocks/>
          </p:cNvSpPr>
          <p:nvPr/>
        </p:nvSpPr>
        <p:spPr>
          <a:xfrm>
            <a:off x="838200" y="-3230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0675" marR="0" lvl="0" indent="0" defTabSz="914400" eaLnBrk="1" latinLnBrk="0" hangingPunct="1">
              <a:lnSpc>
                <a:spcPct val="80000"/>
              </a:lnSpc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Mechanism of PSO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374BED-436C-443B-ADF6-4EBDBD36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4" y="1428750"/>
                <a:ext cx="8949372" cy="3861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772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601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23444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876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4592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45720" indent="0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None/>
                </a:pPr>
                <a:endParaRPr kumimoji="0" 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 panose="020B0603020102020204" pitchFamily="34" charset="0"/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§"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where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x: particle’s position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v: path direction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5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kumimoji="0" lang="en-US" sz="5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𝐭𝐡𝐞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𝐢𝐞𝐫𝐭𝐢𝐚𝐥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𝐰𝐞𝐢𝐠𝐡𝐭</m:t>
                    </m:r>
                  </m:oMath>
                </a14:m>
                <a:endParaRPr kumimoji="0" lang="en-US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 panose="020B0603020102020204" pitchFamily="34" charset="0"/>
                </a:endParaRP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: acceleration </a:t>
                </a:r>
                <a:r>
                  <a:rPr kumimoji="0" lang="en-US" sz="5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coeffection</a:t>
                </a: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(cognitive factor) 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56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56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: acceleration </a:t>
                </a:r>
                <a:r>
                  <a:rPr kumimoji="0" lang="en-US" sz="5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coeffection</a:t>
                </a: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(social factor)</a:t>
                </a:r>
              </a:p>
              <a:p>
                <a:pPr lvl="1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5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d>
                          <m:dPr>
                            <m:ctrlPr>
                              <a:rPr lang="en-US" sz="5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best position of the particle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G: best position of the swarm</a:t>
                </a:r>
              </a:p>
              <a:p>
                <a:pPr lvl="1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,</a:t>
                </a:r>
                <a:r>
                  <a:rPr lang="en-US" sz="5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56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: random variable from 0 : 1</a:t>
                </a: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374BED-436C-443B-ADF6-4EBDBD3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" y="1428750"/>
                <a:ext cx="8949372" cy="3861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120AC16-42C3-47C4-953D-B62B9BCB105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4" b="38130"/>
          <a:stretch/>
        </p:blipFill>
        <p:spPr bwMode="auto">
          <a:xfrm>
            <a:off x="1219200" y="1446166"/>
            <a:ext cx="3046412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9A110-1AB9-45BB-9DE9-6D9EDFEE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44" y="1308819"/>
            <a:ext cx="3270309" cy="141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7543D-C066-4739-93AC-868E2E8A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24" y="2805432"/>
            <a:ext cx="4962050" cy="1000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569BD-D296-46C2-A625-CF711F97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874" y="4109306"/>
            <a:ext cx="3486150" cy="83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F647C-6062-4AC9-B312-4EED81779B0C}"/>
              </a:ext>
            </a:extLst>
          </p:cNvPr>
          <p:cNvSpPr txBox="1"/>
          <p:nvPr/>
        </p:nvSpPr>
        <p:spPr>
          <a:xfrm>
            <a:off x="4341811" y="2571438"/>
            <a:ext cx="1144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Current</a:t>
            </a:r>
            <a:r>
              <a:rPr lang="fr-FR" altLang="fr-FR" sz="1200" dirty="0"/>
              <a:t> </a:t>
            </a:r>
            <a:r>
              <a:rPr lang="fr-FR" altLang="fr-FR" sz="1200" dirty="0" err="1"/>
              <a:t>velocity</a:t>
            </a:r>
            <a:endParaRPr lang="fr-FR" altLang="fr-FR" sz="12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201C8-A769-47C5-B110-11D543A6F058}"/>
              </a:ext>
            </a:extLst>
          </p:cNvPr>
          <p:cNvSpPr txBox="1"/>
          <p:nvPr/>
        </p:nvSpPr>
        <p:spPr>
          <a:xfrm>
            <a:off x="5699632" y="2571438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Particle</a:t>
            </a:r>
            <a:r>
              <a:rPr lang="fr-FR" altLang="fr-FR" sz="1200" dirty="0"/>
              <a:t> memory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89173-BC53-44A5-BAEA-44A160D1ED3D}"/>
              </a:ext>
            </a:extLst>
          </p:cNvPr>
          <p:cNvSpPr txBox="1"/>
          <p:nvPr/>
        </p:nvSpPr>
        <p:spPr>
          <a:xfrm>
            <a:off x="7380843" y="2571438"/>
            <a:ext cx="129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/>
              <a:t>Social component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F4ADA-5A43-42F1-A325-8F9CDBE9F4E7}"/>
              </a:ext>
            </a:extLst>
          </p:cNvPr>
          <p:cNvSpPr txBox="1"/>
          <p:nvPr/>
        </p:nvSpPr>
        <p:spPr>
          <a:xfrm>
            <a:off x="4858971" y="3859835"/>
            <a:ext cx="1144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/>
              <a:t>New position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63369-3471-46D6-91B1-720FB7E76F94}"/>
              </a:ext>
            </a:extLst>
          </p:cNvPr>
          <p:cNvSpPr txBox="1"/>
          <p:nvPr/>
        </p:nvSpPr>
        <p:spPr>
          <a:xfrm>
            <a:off x="6023203" y="3859835"/>
            <a:ext cx="1144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Current</a:t>
            </a:r>
            <a:r>
              <a:rPr lang="fr-FR" altLang="fr-FR" sz="1200" dirty="0"/>
              <a:t> 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7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9ED7-E520-47FB-AC26-2E4960C7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7475"/>
            <a:ext cx="64008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Algorithm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AA5BD-571A-4BC8-8750-071C3C6832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B4AE2-E5B4-4D40-8CAC-64A93B3E48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22388"/>
                <a:ext cx="11430000" cy="382111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Basic algorithm of PSO Process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Initialize the swarm (population) form the solution space.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Evaluate the fitness of each particle according to the objective function.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If a particle’s current position is better than its previous best position, update it.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Determine the best particle according to the swarm.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Update particles’ velocities: 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𝑏𝑒𝑠𝑡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]+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290AE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] </a:t>
                </a:r>
                <a:endParaRPr lang="en-US" sz="1200" dirty="0">
                  <a:latin typeface="Franklin Gothic Medium" panose="020B0603020102020204" pitchFamily="34" charset="0"/>
                </a:endParaRP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Move particles to their new positions: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  <a:latin typeface="Franklin Gothic Medium" panose="020B0603020102020204" pitchFamily="34" charset="0"/>
                  </a:rPr>
                  <a:t>  </a:t>
                </a:r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Go to step2, and repeat until termination condition.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B4AE2-E5B4-4D40-8CAC-64A93B3E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2388"/>
                <a:ext cx="11430000" cy="3821112"/>
              </a:xfrm>
              <a:prstGeom prst="rect">
                <a:avLst/>
              </a:prstGeom>
              <a:blipFill>
                <a:blip r:embed="rId2"/>
                <a:stretch>
                  <a:fillRect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066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1455</Words>
  <Application>Microsoft Office PowerPoint</Application>
  <PresentationFormat>On-screen Show (16:9)</PresentationFormat>
  <Paragraphs>179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 Math</vt:lpstr>
      <vt:lpstr>Franklin Gothic Medium</vt:lpstr>
      <vt:lpstr>Palatino Linotype</vt:lpstr>
      <vt:lpstr>Times New Roman</vt:lpstr>
      <vt:lpstr>Tw Cen MT</vt:lpstr>
      <vt:lpstr>Wingdings</vt:lpstr>
      <vt:lpstr>Wingdings 2</vt:lpstr>
      <vt:lpstr>Widescreen Presentation</vt:lpstr>
      <vt:lpstr>PowerPoint Presentation</vt:lpstr>
      <vt:lpstr>Agenda</vt:lpstr>
      <vt:lpstr>Introduction</vt:lpstr>
      <vt:lpstr>What is PSO ?</vt:lpstr>
      <vt:lpstr>What is PSO ? (cont.)</vt:lpstr>
      <vt:lpstr>Basic Idea of PSO</vt:lpstr>
      <vt:lpstr>Mechanism of PSO </vt:lpstr>
      <vt:lpstr>PowerPoint Presentation</vt:lpstr>
      <vt:lpstr>PSO Algorithm</vt:lpstr>
      <vt:lpstr>Pseudo code of PSO</vt:lpstr>
      <vt:lpstr>Flowchart of PSO</vt:lpstr>
      <vt:lpstr>PSO Example 1</vt:lpstr>
      <vt:lpstr>PowerPoint Presentation</vt:lpstr>
      <vt:lpstr>PSO Example 2</vt:lpstr>
      <vt:lpstr>Parameters of PSO</vt:lpstr>
      <vt:lpstr>GA vs PSO</vt:lpstr>
      <vt:lpstr>PowerPoint Presentation</vt:lpstr>
      <vt:lpstr>Types of PSO and comparison</vt:lpstr>
      <vt:lpstr>Types of PSO and comparison (cont.)</vt:lpstr>
      <vt:lpstr>Advantages &amp; Disadvantages</vt:lpstr>
      <vt:lpstr>Applications of PSO.</vt:lpstr>
      <vt:lpstr>Thanks and 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EVALUATION OF   NEWCASTLE DISEASE VIRUS</dc:title>
  <dc:creator/>
  <cp:lastModifiedBy/>
  <cp:revision>18</cp:revision>
  <dcterms:created xsi:type="dcterms:W3CDTF">2013-11-23T19:04:58Z</dcterms:created>
  <dcterms:modified xsi:type="dcterms:W3CDTF">2021-01-11T23:18:34Z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